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9" r:id="rId14"/>
    <p:sldId id="267" r:id="rId15"/>
    <p:sldId id="270"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p:cViewPr varScale="1">
        <p:scale>
          <a:sx n="70" d="100"/>
          <a:sy n="70" d="100"/>
        </p:scale>
        <p:origin x="-132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1D6B394-EEB8-4531-B96E-73F60DCAC9F6}" type="datetimeFigureOut">
              <a:rPr lang="pl-PL" smtClean="0"/>
              <a:t>2011-09-13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D889A7E-ADBE-424F-BC2E-42FDF0BBFF38}" type="slidenum">
              <a:rPr lang="pl-PL" smtClean="0"/>
              <a:t>‹#›</a:t>
            </a:fld>
            <a:endParaRPr lang="pl-PL"/>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pl-PL" smtClean="0"/>
              <a:t>Kliknij, aby edytować styl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B1D6B394-EEB8-4531-B96E-73F60DCAC9F6}" type="datetimeFigureOut">
              <a:rPr lang="pl-PL" smtClean="0"/>
              <a:t>2011-09-13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D889A7E-ADBE-424F-BC2E-42FDF0BBFF38}"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B1D6B394-EEB8-4531-B96E-73F60DCAC9F6}" type="datetimeFigureOut">
              <a:rPr lang="pl-PL" smtClean="0"/>
              <a:t>2011-09-13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D889A7E-ADBE-424F-BC2E-42FDF0BBFF38}"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pl-PL" smtClean="0"/>
              <a:t>Kliknij, aby edytować styl</a:t>
            </a:r>
            <a:endParaRPr lang="en-US" dirty="0"/>
          </a:p>
        </p:txBody>
      </p:sp>
      <p:sp>
        <p:nvSpPr>
          <p:cNvPr id="4" name="Date Placeholder 3"/>
          <p:cNvSpPr>
            <a:spLocks noGrp="1"/>
          </p:cNvSpPr>
          <p:nvPr>
            <p:ph type="dt" sz="half" idx="10"/>
          </p:nvPr>
        </p:nvSpPr>
        <p:spPr/>
        <p:txBody>
          <a:bodyPr/>
          <a:lstStyle/>
          <a:p>
            <a:fld id="{B1D6B394-EEB8-4531-B96E-73F60DCAC9F6}" type="datetimeFigureOut">
              <a:rPr lang="pl-PL" smtClean="0"/>
              <a:t>2011-09-13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D889A7E-ADBE-424F-BC2E-42FDF0BBFF38}" type="slidenum">
              <a:rPr lang="pl-PL" smtClean="0"/>
              <a:t>‹#›</a:t>
            </a:fld>
            <a:endParaRPr lang="pl-PL"/>
          </a:p>
        </p:txBody>
      </p:sp>
      <p:sp>
        <p:nvSpPr>
          <p:cNvPr id="8" name="Content Placeholder 7"/>
          <p:cNvSpPr>
            <a:spLocks noGrp="1"/>
          </p:cNvSpPr>
          <p:nvPr>
            <p:ph sz="quarter" idx="13"/>
          </p:nvPr>
        </p:nvSpPr>
        <p:spPr>
          <a:xfrm>
            <a:off x="609600" y="1600200"/>
            <a:ext cx="7924800" cy="4114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pl-PL" smtClean="0"/>
              <a:t>Kliknij, aby edytować styl</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1D6B394-EEB8-4531-B96E-73F60DCAC9F6}" type="datetimeFigureOut">
              <a:rPr lang="pl-PL" smtClean="0"/>
              <a:t>2011-09-13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D889A7E-ADBE-424F-BC2E-42FDF0BBFF38}"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2" name="Title 1"/>
          <p:cNvSpPr>
            <a:spLocks noGrp="1"/>
          </p:cNvSpPr>
          <p:nvPr>
            <p:ph type="title"/>
          </p:nvPr>
        </p:nvSpPr>
        <p:spPr>
          <a:xfrm>
            <a:off x="609600" y="274638"/>
            <a:ext cx="7924800" cy="1143000"/>
          </a:xfrm>
        </p:spPr>
        <p:txBody>
          <a:bodyPr/>
          <a:lstStyle/>
          <a:p>
            <a:r>
              <a:rPr lang="pl-PL" smtClean="0"/>
              <a:t>Kliknij, aby edytować styl</a:t>
            </a:r>
            <a:endParaRPr lang="en-US" dirty="0"/>
          </a:p>
        </p:txBody>
      </p:sp>
      <p:sp>
        <p:nvSpPr>
          <p:cNvPr id="5" name="Date Placeholder 4"/>
          <p:cNvSpPr>
            <a:spLocks noGrp="1"/>
          </p:cNvSpPr>
          <p:nvPr>
            <p:ph type="dt" sz="half" idx="10"/>
          </p:nvPr>
        </p:nvSpPr>
        <p:spPr/>
        <p:txBody>
          <a:bodyPr/>
          <a:lstStyle/>
          <a:p>
            <a:fld id="{B1D6B394-EEB8-4531-B96E-73F60DCAC9F6}" type="datetimeFigureOut">
              <a:rPr lang="pl-PL" smtClean="0"/>
              <a:t>2011-09-13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D889A7E-ADBE-424F-BC2E-42FDF0BBFF38}"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7" name="Date Placeholder 6"/>
          <p:cNvSpPr>
            <a:spLocks noGrp="1"/>
          </p:cNvSpPr>
          <p:nvPr>
            <p:ph type="dt" sz="half" idx="10"/>
          </p:nvPr>
        </p:nvSpPr>
        <p:spPr/>
        <p:txBody>
          <a:bodyPr/>
          <a:lstStyle/>
          <a:p>
            <a:fld id="{B1D6B394-EEB8-4531-B96E-73F60DCAC9F6}" type="datetimeFigureOut">
              <a:rPr lang="pl-PL" smtClean="0"/>
              <a:t>2011-09-13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D889A7E-ADBE-424F-BC2E-42FDF0BBFF38}"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B1D6B394-EEB8-4531-B96E-73F60DCAC9F6}" type="datetimeFigureOut">
              <a:rPr lang="pl-PL" smtClean="0"/>
              <a:t>2011-09-13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D889A7E-ADBE-424F-BC2E-42FDF0BBFF38}"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6B394-EEB8-4531-B96E-73F60DCAC9F6}" type="datetimeFigureOut">
              <a:rPr lang="pl-PL" smtClean="0"/>
              <a:t>2011-09-13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FD889A7E-ADBE-424F-BC2E-42FDF0BBFF38}"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pl-PL" smtClean="0"/>
              <a:t>Kliknij, aby edytować styl</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1D6B394-EEB8-4531-B96E-73F60DCAC9F6}" type="datetimeFigureOut">
              <a:rPr lang="pl-PL" smtClean="0"/>
              <a:t>2011-09-13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D889A7E-ADBE-424F-BC2E-42FDF0BBFF38}"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pl-PL" smtClean="0"/>
              <a:t>Kliknij, aby edytować styl</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1D6B394-EEB8-4531-B96E-73F60DCAC9F6}" type="datetimeFigureOut">
              <a:rPr lang="pl-PL" smtClean="0"/>
              <a:t>2011-09-13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D889A7E-ADBE-424F-BC2E-42FDF0BBFF38}"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pl-PL" smtClean="0"/>
              <a:t>Kliknij, aby edytować styl</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1D6B394-EEB8-4531-B96E-73F60DCAC9F6}" type="datetimeFigureOut">
              <a:rPr lang="pl-PL" smtClean="0"/>
              <a:t>2011-09-13</a:t>
            </a:fld>
            <a:endParaRPr lang="pl-PL"/>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pl-PL"/>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FD889A7E-ADBE-424F-BC2E-42FDF0BBFF38}" type="slidenum">
              <a:rPr lang="pl-PL" smtClean="0"/>
              <a:t>‹#›</a:t>
            </a:fld>
            <a:endParaRPr lang="pl-PL"/>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normAutofit/>
          </a:bodyPr>
          <a:lstStyle/>
          <a:p>
            <a:r>
              <a:rPr lang="pl-PL" sz="4400" dirty="0" smtClean="0"/>
              <a:t>„Magiczne rozdroża kultury”</a:t>
            </a:r>
            <a:endParaRPr lang="pl-PL" sz="4400" dirty="0"/>
          </a:p>
        </p:txBody>
      </p:sp>
      <p:sp>
        <p:nvSpPr>
          <p:cNvPr id="2" name="Tytuł 1"/>
          <p:cNvSpPr>
            <a:spLocks noGrp="1"/>
          </p:cNvSpPr>
          <p:nvPr>
            <p:ph type="ctrTitle"/>
          </p:nvPr>
        </p:nvSpPr>
        <p:spPr/>
        <p:txBody>
          <a:bodyPr/>
          <a:lstStyle/>
          <a:p>
            <a:r>
              <a:rPr lang="pl-PL" dirty="0" smtClean="0"/>
              <a:t>Projekt na zajęcia pozalekcyjne</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404664"/>
            <a:ext cx="4125988" cy="2071053"/>
          </a:xfrm>
          <a:prstGeom prst="rect">
            <a:avLst/>
          </a:prstGeom>
        </p:spPr>
      </p:pic>
    </p:spTree>
    <p:extLst>
      <p:ext uri="{BB962C8B-B14F-4D97-AF65-F5344CB8AC3E}">
        <p14:creationId xmlns:p14="http://schemas.microsoft.com/office/powerpoint/2010/main" val="188996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83568" y="548680"/>
            <a:ext cx="7992888" cy="984885"/>
          </a:xfrm>
          <a:prstGeom prst="rect">
            <a:avLst/>
          </a:prstGeom>
          <a:noFill/>
        </p:spPr>
        <p:txBody>
          <a:bodyPr wrap="square" rtlCol="0">
            <a:spAutoFit/>
          </a:bodyPr>
          <a:lstStyle/>
          <a:p>
            <a:pPr algn="ctr"/>
            <a:r>
              <a:rPr lang="pl-PL" sz="2000" b="1" dirty="0">
                <a:solidFill>
                  <a:srgbClr val="FFFF00"/>
                </a:solidFill>
              </a:rPr>
              <a:t>Chcecie bajki? Oto bajka... czyli nasze spotkanie  z Pchłą Szachrajką w Teatrze Polskim w Bydgoszczy.</a:t>
            </a:r>
          </a:p>
          <a:p>
            <a:endParaRPr lang="pl-PL" dirty="0"/>
          </a:p>
        </p:txBody>
      </p:sp>
      <p:sp>
        <p:nvSpPr>
          <p:cNvPr id="3" name="pole tekstowe 2"/>
          <p:cNvSpPr txBox="1"/>
          <p:nvPr/>
        </p:nvSpPr>
        <p:spPr>
          <a:xfrm>
            <a:off x="539552" y="1772816"/>
            <a:ext cx="8136904" cy="4278094"/>
          </a:xfrm>
          <a:prstGeom prst="rect">
            <a:avLst/>
          </a:prstGeom>
          <a:noFill/>
        </p:spPr>
        <p:txBody>
          <a:bodyPr wrap="square" rtlCol="0">
            <a:spAutoFit/>
          </a:bodyPr>
          <a:lstStyle/>
          <a:p>
            <a:pPr algn="just"/>
            <a:r>
              <a:rPr lang="pl-PL" sz="1600" dirty="0"/>
              <a:t>Na zakończenie roku szkolnego 2010/20011 polonistki Zespołu Szkół Specjalnych im. Janusza Korczaka w Kcyni, </a:t>
            </a:r>
            <a:r>
              <a:rPr lang="pl-PL" sz="1600" b="1" dirty="0"/>
              <a:t>Joanna Nadolna i Ewa Żelechowska</a:t>
            </a:r>
            <a:r>
              <a:rPr lang="pl-PL" sz="1600" dirty="0"/>
              <a:t>, zaproponowały dzieciom i młodzieży kolejną już lekcję z cyklu „poza ławką”, czyli obejrzenie spektaklu na podstawie wiersza Jana Brzechwy pt. </a:t>
            </a:r>
            <a:r>
              <a:rPr lang="pl-PL" sz="1600" i="1" dirty="0"/>
              <a:t>Pchła Szachrajka</a:t>
            </a:r>
            <a:r>
              <a:rPr lang="pl-PL" sz="1600" dirty="0"/>
              <a:t> w Teatrze Polskim w Bydgoszczy. Wycieczka odbyła się 10 czerwca 2011r.</a:t>
            </a:r>
          </a:p>
          <a:p>
            <a:pPr algn="just"/>
            <a:r>
              <a:rPr lang="pl-PL" sz="1600" b="1" dirty="0"/>
              <a:t>„Szukamy sposobów, aby zachęcić naszych podopiecznych do obcowania z literaturą. Atmosfera teatru, gra na żywo, interakcja z aktorami to niezapomnienie doświadczenia i wiele pozytywnych emocji. Słowo pisane staje się naraz obrazem, który bawi, śmieszy, uczy, a przede wszystkim zachęca do sięgania po książkę, szczególnie w okresie wakacji”</a:t>
            </a:r>
            <a:r>
              <a:rPr lang="pl-PL" sz="1600" dirty="0"/>
              <a:t>- dodają koordynatorki.</a:t>
            </a:r>
          </a:p>
          <a:p>
            <a:pPr algn="just"/>
            <a:r>
              <a:rPr lang="pl-PL" sz="1600" dirty="0"/>
              <a:t> Spektakl jest swobodną adaptacją wiersza Brzechwy pozwalającą widzom na spontaniczną zabawę w rytm żywiołowej muzyki do niezwykłych przygód Pchły. Pokazuje, iż przy użyciu trampoliny, kilku kartonów i niewielu rekwizytów można wyczarować magiczny świat i wspaniale się tym bawić! </a:t>
            </a:r>
          </a:p>
          <a:p>
            <a:pPr algn="just"/>
            <a:r>
              <a:rPr lang="pl-PL" sz="1600" dirty="0"/>
              <a:t>Dodatkowym przeżyciem było zwiedzanie teatru od kulis. Podopieczni „Korczaka” mogli zajrzeć do garderoby aktorów, przymierzyć peruki, spojrzeć ze sceny na widownię, pobawić się rekwizytami, zobaczyć perspektywę balkonu i okienko dźwiękowców oraz obejrzeć scenografię do najnowszego spektaklu dla dorosłych pt. </a:t>
            </a:r>
            <a:r>
              <a:rPr lang="pl-PL" sz="1600" i="1" dirty="0"/>
              <a:t>Wielki </a:t>
            </a:r>
            <a:r>
              <a:rPr lang="pl-PL" sz="1600" i="1" dirty="0" err="1"/>
              <a:t>Gatsby</a:t>
            </a:r>
            <a:r>
              <a:rPr lang="pl-PL" sz="1600" dirty="0"/>
              <a:t>.</a:t>
            </a:r>
          </a:p>
          <a:p>
            <a:pPr algn="just"/>
            <a:r>
              <a:rPr lang="pl-PL" sz="1600" dirty="0"/>
              <a:t>Zdjęcia: Marcin </a:t>
            </a:r>
            <a:r>
              <a:rPr lang="pl-PL" sz="1600" dirty="0" err="1"/>
              <a:t>Malerowicz</a:t>
            </a:r>
            <a:r>
              <a:rPr lang="pl-PL" sz="1600" dirty="0"/>
              <a:t>- uczeń klasy II Gimnazjum ZSS im. J. Korczaka w Kcyni</a:t>
            </a:r>
          </a:p>
          <a:p>
            <a:pPr algn="just"/>
            <a:endParaRPr lang="pl-PL" sz="1600" dirty="0"/>
          </a:p>
        </p:txBody>
      </p:sp>
    </p:spTree>
    <p:extLst>
      <p:ext uri="{BB962C8B-B14F-4D97-AF65-F5344CB8AC3E}">
        <p14:creationId xmlns:p14="http://schemas.microsoft.com/office/powerpoint/2010/main" val="168766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636912"/>
            <a:ext cx="2438400" cy="1828800"/>
          </a:xfrm>
          <a:prstGeom prst="rect">
            <a:avLst/>
          </a:prstGeom>
          <a:ln>
            <a:noFill/>
          </a:ln>
          <a:effectLst>
            <a:softEdge rad="112500"/>
          </a:effectLst>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2636912"/>
            <a:ext cx="2438400" cy="1828800"/>
          </a:xfrm>
          <a:prstGeom prst="rect">
            <a:avLst/>
          </a:prstGeom>
          <a:ln>
            <a:noFill/>
          </a:ln>
          <a:effectLst>
            <a:softEdge rad="112500"/>
          </a:effectLst>
        </p:spPr>
      </p:pic>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062" y="476672"/>
            <a:ext cx="2438400" cy="1828800"/>
          </a:xfrm>
          <a:prstGeom prst="rect">
            <a:avLst/>
          </a:prstGeom>
          <a:ln>
            <a:noFill/>
          </a:ln>
          <a:effectLst>
            <a:softEdge rad="112500"/>
          </a:effectLst>
        </p:spPr>
      </p:pic>
      <p:pic>
        <p:nvPicPr>
          <p:cNvPr id="5" name="Obraz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3062" y="2636912"/>
            <a:ext cx="2438400" cy="3252216"/>
          </a:xfrm>
          <a:prstGeom prst="rect">
            <a:avLst/>
          </a:prstGeom>
          <a:ln>
            <a:noFill/>
          </a:ln>
          <a:effectLst>
            <a:softEdge rad="112500"/>
          </a:effectLst>
        </p:spPr>
      </p:pic>
    </p:spTree>
    <p:extLst>
      <p:ext uri="{BB962C8B-B14F-4D97-AF65-F5344CB8AC3E}">
        <p14:creationId xmlns:p14="http://schemas.microsoft.com/office/powerpoint/2010/main" val="263925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23528" y="620688"/>
            <a:ext cx="8424936" cy="1815882"/>
          </a:xfrm>
          <a:prstGeom prst="rect">
            <a:avLst/>
          </a:prstGeom>
          <a:noFill/>
        </p:spPr>
        <p:txBody>
          <a:bodyPr wrap="square" rtlCol="0">
            <a:spAutoFit/>
          </a:bodyPr>
          <a:lstStyle/>
          <a:p>
            <a:pPr algn="just"/>
            <a:r>
              <a:rPr lang="pl-PL" sz="1600" dirty="0" smtClean="0"/>
              <a:t>	Najbardziej </a:t>
            </a:r>
            <a:r>
              <a:rPr lang="pl-PL" sz="1600" dirty="0"/>
              <a:t>wyczekiwaną „lekcją plastyczno – językową”, był wyjazd do Cerkwi św. Mikołaja w Bydgoszczy. Dzięki uprzejmości ks. Mikołaja Dmitruka, uczniowie  mogli obejrzeć Cerkiew i jej najskrytsze zakątki, poznać zarys obrzędu mszy św. i różnic religijnych. Uczniowie dowiedzieli się jak wygląda chrzest i bierzmowanie w Rosji, w jakim celu zapalane są świece i kto może przebywać za drzwiami Ikonostasu. Uwieńczeniem całego wyjazdu były zajęcia „na świeżym powietrzu” – szkicowanie Ikon. Na koniec całej wycieczki  na uczniów czekała  miła niespodzianka, a mianowicie zaproszenie do </a:t>
            </a:r>
            <a:r>
              <a:rPr lang="pl-PL" sz="1600" dirty="0" err="1"/>
              <a:t>Mc</a:t>
            </a:r>
            <a:r>
              <a:rPr lang="pl-PL" sz="1600" dirty="0"/>
              <a:t> </a:t>
            </a:r>
            <a:r>
              <a:rPr lang="pl-PL" sz="1600" dirty="0" err="1"/>
              <a:t>Donalds’a</a:t>
            </a:r>
            <a:r>
              <a:rPr lang="pl-PL" sz="1600" dirty="0"/>
              <a:t>.</a:t>
            </a:r>
          </a:p>
          <a:p>
            <a:pPr algn="just"/>
            <a:r>
              <a:rPr lang="pl-PL" sz="1600" dirty="0"/>
              <a:t> </a:t>
            </a:r>
            <a:r>
              <a:rPr lang="pl-PL" sz="1600" dirty="0" smtClean="0"/>
              <a:t>	</a:t>
            </a:r>
            <a:endParaRPr lang="pl-PL" dirty="0"/>
          </a:p>
        </p:txBody>
      </p:sp>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420939"/>
            <a:ext cx="2757145" cy="2067859"/>
          </a:xfrm>
          <a:prstGeom prst="rect">
            <a:avLst/>
          </a:prstGeom>
          <a:ln>
            <a:noFill/>
          </a:ln>
          <a:effectLst>
            <a:softEdge rad="112500"/>
          </a:effectLst>
        </p:spPr>
      </p:pic>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2436570"/>
            <a:ext cx="2736304" cy="2052228"/>
          </a:xfrm>
          <a:prstGeom prst="rect">
            <a:avLst/>
          </a:prstGeom>
          <a:ln>
            <a:noFill/>
          </a:ln>
          <a:effectLst>
            <a:softEdge rad="112500"/>
          </a:effectLst>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5198" y="3413566"/>
            <a:ext cx="3721596" cy="2555496"/>
          </a:xfrm>
          <a:prstGeom prst="rect">
            <a:avLst/>
          </a:prstGeom>
          <a:ln>
            <a:noFill/>
          </a:ln>
          <a:effectLst>
            <a:softEdge rad="112500"/>
          </a:effectLst>
        </p:spPr>
      </p:pic>
    </p:spTree>
    <p:extLst>
      <p:ext uri="{BB962C8B-B14F-4D97-AF65-F5344CB8AC3E}">
        <p14:creationId xmlns:p14="http://schemas.microsoft.com/office/powerpoint/2010/main" val="158189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heckerboard(across)">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1332871"/>
            <a:ext cx="2783144" cy="4174716"/>
          </a:xfrm>
          <a:prstGeom prst="rect">
            <a:avLst/>
          </a:prstGeom>
          <a:ln>
            <a:noFill/>
          </a:ln>
          <a:effectLst>
            <a:softEdge rad="112500"/>
          </a:effectLst>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19495"/>
            <a:ext cx="2664296" cy="3996444"/>
          </a:xfrm>
          <a:prstGeom prst="rect">
            <a:avLst/>
          </a:prstGeom>
          <a:ln>
            <a:noFill/>
          </a:ln>
          <a:effectLst>
            <a:softEdge rad="112500"/>
          </a:effectLst>
        </p:spPr>
      </p:pic>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7" y="561494"/>
            <a:ext cx="2686326" cy="4029488"/>
          </a:xfrm>
          <a:prstGeom prst="rect">
            <a:avLst/>
          </a:prstGeom>
          <a:ln>
            <a:noFill/>
          </a:ln>
          <a:effectLst>
            <a:softEdge rad="112500"/>
          </a:effectLst>
        </p:spPr>
      </p:pic>
    </p:spTree>
    <p:extLst>
      <p:ext uri="{BB962C8B-B14F-4D97-AF65-F5344CB8AC3E}">
        <p14:creationId xmlns:p14="http://schemas.microsoft.com/office/powerpoint/2010/main" val="411358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467544" y="764704"/>
            <a:ext cx="8280920" cy="1600438"/>
          </a:xfrm>
          <a:prstGeom prst="rect">
            <a:avLst/>
          </a:prstGeom>
          <a:noFill/>
        </p:spPr>
        <p:txBody>
          <a:bodyPr wrap="square" rtlCol="0">
            <a:spAutoFit/>
          </a:bodyPr>
          <a:lstStyle/>
          <a:p>
            <a:pPr algn="just"/>
            <a:r>
              <a:rPr lang="pl-PL" sz="1600" dirty="0" smtClean="0"/>
              <a:t>	Ostatnim etapem zajęć pozalekcyjnych przed końcem roku szkolnego była lekcja - pogadanka dotycząca bezpiecznych form spędzania wolnego czasu podczas wakacji. Lekcja miała na celu ustrzec naszych uczniów przed niebezpieczeństwem jakie można napotkać w czasie wakacji i jak ich przestrzegać.</a:t>
            </a:r>
          </a:p>
          <a:p>
            <a:pPr algn="just"/>
            <a:r>
              <a:rPr lang="pl-PL" sz="1600" dirty="0" smtClean="0"/>
              <a:t>	Dzięki twórczej wyobraźni uczniów, sprawności manualnej, wrażliwości estetycznej powstały prace, których efekty możecie państwo obejrzeć w naszej prezentacji (wybrane prace).</a:t>
            </a:r>
          </a:p>
          <a:p>
            <a:endParaRPr lang="pl-PL" dirty="0"/>
          </a:p>
        </p:txBody>
      </p:sp>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2972469"/>
            <a:ext cx="3380870" cy="2256731"/>
          </a:xfrm>
          <a:prstGeom prst="rect">
            <a:avLst/>
          </a:prstGeom>
          <a:ln>
            <a:noFill/>
          </a:ln>
          <a:effectLst>
            <a:softEdge rad="112500"/>
          </a:effectLst>
        </p:spPr>
      </p:pic>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5929" y="2972468"/>
            <a:ext cx="3306139" cy="2202715"/>
          </a:xfrm>
          <a:prstGeom prst="rect">
            <a:avLst/>
          </a:prstGeom>
          <a:ln>
            <a:noFill/>
          </a:ln>
          <a:effectLst>
            <a:softEdge rad="112500"/>
          </a:effectLst>
        </p:spPr>
      </p:pic>
    </p:spTree>
    <p:extLst>
      <p:ext uri="{BB962C8B-B14F-4D97-AF65-F5344CB8AC3E}">
        <p14:creationId xmlns:p14="http://schemas.microsoft.com/office/powerpoint/2010/main" val="422425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763688" y="1412776"/>
            <a:ext cx="5472608" cy="3323987"/>
          </a:xfrm>
          <a:prstGeom prst="rect">
            <a:avLst/>
          </a:prstGeom>
          <a:noFill/>
        </p:spPr>
        <p:txBody>
          <a:bodyPr wrap="square" rtlCol="0">
            <a:spAutoFit/>
          </a:bodyPr>
          <a:lstStyle/>
          <a:p>
            <a:pPr algn="ctr"/>
            <a:r>
              <a:rPr lang="pl-PL" sz="2400" dirty="0"/>
              <a:t>Realizatorzy </a:t>
            </a:r>
            <a:r>
              <a:rPr lang="pl-PL" sz="2400" dirty="0" smtClean="0"/>
              <a:t>projektu:</a:t>
            </a:r>
            <a:endParaRPr lang="pl-PL" sz="2400" dirty="0"/>
          </a:p>
          <a:p>
            <a:r>
              <a:rPr lang="pl-PL" sz="2400" dirty="0"/>
              <a:t> </a:t>
            </a:r>
          </a:p>
          <a:p>
            <a:r>
              <a:rPr lang="pl-PL" sz="3600" b="1" dirty="0">
                <a:solidFill>
                  <a:srgbClr val="FFFF00"/>
                </a:solidFill>
              </a:rPr>
              <a:t>Joanna Nadolna</a:t>
            </a:r>
          </a:p>
          <a:p>
            <a:r>
              <a:rPr lang="pl-PL" sz="3600" b="1" dirty="0">
                <a:solidFill>
                  <a:srgbClr val="FFFF00"/>
                </a:solidFill>
              </a:rPr>
              <a:t>Ewa Żelechowska</a:t>
            </a:r>
          </a:p>
          <a:p>
            <a:r>
              <a:rPr lang="pl-PL" sz="3600" b="1" dirty="0">
                <a:solidFill>
                  <a:srgbClr val="FFFF00"/>
                </a:solidFill>
              </a:rPr>
              <a:t>Agnieszka </a:t>
            </a:r>
            <a:r>
              <a:rPr lang="pl-PL" sz="3600" b="1" dirty="0" err="1">
                <a:solidFill>
                  <a:srgbClr val="FFFF00"/>
                </a:solidFill>
              </a:rPr>
              <a:t>Bembnista</a:t>
            </a:r>
            <a:endParaRPr lang="pl-PL" sz="3600" b="1" dirty="0">
              <a:solidFill>
                <a:srgbClr val="FFFF00"/>
              </a:solidFill>
            </a:endParaRPr>
          </a:p>
          <a:p>
            <a:r>
              <a:rPr lang="pl-PL" sz="3600" b="1" dirty="0">
                <a:solidFill>
                  <a:srgbClr val="FFFF00"/>
                </a:solidFill>
              </a:rPr>
              <a:t>Agnieszka Pawlak</a:t>
            </a:r>
          </a:p>
          <a:p>
            <a:endParaRPr lang="pl-PL" dirty="0"/>
          </a:p>
        </p:txBody>
      </p:sp>
    </p:spTree>
    <p:extLst>
      <p:ext uri="{BB962C8B-B14F-4D97-AF65-F5344CB8AC3E}">
        <p14:creationId xmlns:p14="http://schemas.microsoft.com/office/powerpoint/2010/main" val="176659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609600" y="908720"/>
            <a:ext cx="7924800" cy="4806280"/>
          </a:xfrm>
        </p:spPr>
        <p:txBody>
          <a:bodyPr/>
          <a:lstStyle/>
          <a:p>
            <a:pPr marL="0" indent="0" algn="just">
              <a:buNone/>
            </a:pPr>
            <a:r>
              <a:rPr lang="pl-PL" sz="2000" dirty="0" smtClean="0"/>
              <a:t>	Projekt </a:t>
            </a:r>
            <a:r>
              <a:rPr lang="pl-PL" sz="2000" dirty="0"/>
              <a:t>ma pomóc uczniom w rozwoju ich zainteresowań kulturowych, umiejętności językowych oraz plastycznych. Istotą planowanych działań jest wzbogacenie wiedzy na temat kultury, sztuki, mediów, języka polskiego i rosyjskiego poprzez ćwiczenia językowe, konkursy, wycieczki, warsztaty, wystawy i zajęcia plastyczne czyli rozwijanie u dzieci niepełnosprawnych sfery intelektualnej za pomocą kojarzenia, rozumienia, przeżywania, wnioskowania, wiązania teorii z praktyką.</a:t>
            </a:r>
          </a:p>
          <a:p>
            <a:pPr marL="0" indent="0" algn="just">
              <a:buNone/>
            </a:pPr>
            <a:r>
              <a:rPr lang="pl-PL" sz="2000" dirty="0" smtClean="0"/>
              <a:t>	Celem </a:t>
            </a:r>
            <a:r>
              <a:rPr lang="pl-PL" sz="2000" dirty="0"/>
              <a:t>projektu jest wspomaganie i rozwijanie zainteresowań uczniów zgodnie z ich potencjałem i możliwościami intelektualnymi oraz przygotowanie do odbioru sztuki, kultury polskiej i </a:t>
            </a:r>
            <a:r>
              <a:rPr lang="pl-PL" sz="2000" dirty="0" smtClean="0"/>
              <a:t>rosyjskiej. Projekt </a:t>
            </a:r>
            <a:r>
              <a:rPr lang="pl-PL" sz="2000" dirty="0"/>
              <a:t>określa szeroki wachlarz zagadnień językowych, medialnych i plastycznych.</a:t>
            </a:r>
          </a:p>
          <a:p>
            <a:pPr marL="0" indent="0">
              <a:buNone/>
            </a:pPr>
            <a:endParaRPr lang="pl-PL" dirty="0"/>
          </a:p>
        </p:txBody>
      </p:sp>
    </p:spTree>
    <p:extLst>
      <p:ext uri="{BB962C8B-B14F-4D97-AF65-F5344CB8AC3E}">
        <p14:creationId xmlns:p14="http://schemas.microsoft.com/office/powerpoint/2010/main" val="40138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rgbClr val="FFFF00"/>
                </a:solidFill>
              </a:rPr>
              <a:t>Mistrz ortografii</a:t>
            </a:r>
            <a:br>
              <a:rPr lang="pl-PL" dirty="0" smtClean="0">
                <a:solidFill>
                  <a:srgbClr val="FFFF00"/>
                </a:solidFill>
              </a:rPr>
            </a:br>
            <a:r>
              <a:rPr lang="pl-PL" dirty="0" smtClean="0">
                <a:solidFill>
                  <a:srgbClr val="FFFF00"/>
                </a:solidFill>
              </a:rPr>
              <a:t>18-04-2011</a:t>
            </a:r>
            <a:endParaRPr lang="pl-PL" dirty="0">
              <a:solidFill>
                <a:srgbClr val="FFFF00"/>
              </a:solidFill>
            </a:endParaRPr>
          </a:p>
        </p:txBody>
      </p:sp>
      <p:sp>
        <p:nvSpPr>
          <p:cNvPr id="3" name="Symbol zastępczy zawartości 2"/>
          <p:cNvSpPr>
            <a:spLocks noGrp="1"/>
          </p:cNvSpPr>
          <p:nvPr>
            <p:ph sz="quarter" idx="13"/>
          </p:nvPr>
        </p:nvSpPr>
        <p:spPr>
          <a:xfrm>
            <a:off x="611560" y="3795936"/>
            <a:ext cx="7924800" cy="2873424"/>
          </a:xfrm>
        </p:spPr>
        <p:txBody>
          <a:bodyPr>
            <a:normAutofit fontScale="92500" lnSpcReduction="20000"/>
          </a:bodyPr>
          <a:lstStyle/>
          <a:p>
            <a:pPr marL="0" indent="0">
              <a:buNone/>
            </a:pPr>
            <a:r>
              <a:rPr lang="pl-PL" dirty="0"/>
              <a:t>18 kwietnia odbył się III Szkolny konkurs ortograficzny „Mistrz Ortografii 2011” pn. „Wiosenne potyczki z zajączkiem”, którego celami było: </a:t>
            </a:r>
          </a:p>
          <a:p>
            <a:pPr lvl="0"/>
            <a:r>
              <a:rPr lang="pl-PL" dirty="0"/>
              <a:t>rozbudzanie zainteresowań pięknem naszego języka ojczystego; </a:t>
            </a:r>
          </a:p>
          <a:p>
            <a:pPr lvl="0"/>
            <a:r>
              <a:rPr lang="pl-PL" dirty="0"/>
              <a:t>kształcenie wśród uczniów umiejętności ortograficznych; </a:t>
            </a:r>
          </a:p>
          <a:p>
            <a:pPr lvl="0"/>
            <a:r>
              <a:rPr lang="pl-PL" dirty="0"/>
              <a:t>integracja uczniów klas gimnazjalnych i zawodowych; </a:t>
            </a:r>
          </a:p>
          <a:p>
            <a:pPr lvl="0"/>
            <a:r>
              <a:rPr lang="pl-PL" dirty="0"/>
              <a:t>popularyzacja konkursu jako jednej z form rozwijania zainteresowań i uzdolnień u uczniów; </a:t>
            </a:r>
          </a:p>
          <a:p>
            <a:pPr lvl="0"/>
            <a:r>
              <a:rPr lang="pl-PL" dirty="0"/>
              <a:t>zachęcanie uczniów do zdrowej rywalizacji</a:t>
            </a:r>
          </a:p>
          <a:p>
            <a:pPr marL="0" indent="0">
              <a:buNone/>
            </a:pPr>
            <a:r>
              <a:rPr lang="pl-PL" dirty="0"/>
              <a:t>Do zmagań konkursowych przystąpiło dziewięcioro uczniów z klas gimnazjalnych i zawodowych. Laureatką tegorocznej edycji została Anna Mróz z klasy II gimnazjum.</a:t>
            </a:r>
          </a:p>
          <a:p>
            <a:pPr marL="0" indent="0">
              <a:buNone/>
            </a:pPr>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926" y="1265063"/>
            <a:ext cx="2438400" cy="1828800"/>
          </a:xfrm>
          <a:prstGeom prst="rect">
            <a:avLst/>
          </a:prstGeom>
          <a:ln>
            <a:noFill/>
          </a:ln>
          <a:effectLst>
            <a:softEdge rad="112500"/>
          </a:effectLst>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1967136"/>
            <a:ext cx="2438400" cy="1828800"/>
          </a:xfrm>
          <a:prstGeom prst="rect">
            <a:avLst/>
          </a:prstGeom>
          <a:ln>
            <a:noFill/>
          </a:ln>
          <a:effectLst>
            <a:softEdge rad="112500"/>
          </a:effectLst>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1268760"/>
            <a:ext cx="2438400" cy="1828800"/>
          </a:xfrm>
          <a:prstGeom prst="rect">
            <a:avLst/>
          </a:prstGeom>
          <a:ln>
            <a:noFill/>
          </a:ln>
          <a:effectLst>
            <a:softEdge rad="112500"/>
          </a:effectLst>
        </p:spPr>
      </p:pic>
    </p:spTree>
    <p:extLst>
      <p:ext uri="{BB962C8B-B14F-4D97-AF65-F5344CB8AC3E}">
        <p14:creationId xmlns:p14="http://schemas.microsoft.com/office/powerpoint/2010/main" val="246837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par>
                                <p:cTn id="16" presetID="3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par>
                                <p:cTn id="22" presetID="31"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p:cTn id="3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0" end="0"/>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p:cTn id="3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1" end="1"/>
                                            </p:txEl>
                                          </p:spTgt>
                                        </p:tgtEl>
                                      </p:cBhvr>
                                    </p:animEffect>
                                  </p:childTnLst>
                                </p:cTn>
                              </p:par>
                              <p:par>
                                <p:cTn id="40" presetID="55" presetClass="entr" presetSubtype="0" fill="hold" nodeType="with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 calcmode="lin" valueType="num">
                                      <p:cBhvr>
                                        <p:cTn id="4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2" end="2"/>
                                            </p:txEl>
                                          </p:spTgt>
                                        </p:tgtEl>
                                      </p:cBhvr>
                                    </p:animEffect>
                                  </p:childTnLst>
                                </p:cTn>
                              </p:par>
                              <p:par>
                                <p:cTn id="45" presetID="55" presetClass="entr" presetSubtype="0" fill="hold" nodeType="with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4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3" end="3"/>
                                            </p:txEl>
                                          </p:spTgt>
                                        </p:tgtEl>
                                      </p:cBhvr>
                                    </p:animEffect>
                                  </p:childTnLst>
                                </p:cTn>
                              </p:par>
                              <p:par>
                                <p:cTn id="50" presetID="55" presetClass="entr" presetSubtype="0" fill="hold" nodeType="with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p:cTn id="5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5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54" dur="1000"/>
                                        <p:tgtEl>
                                          <p:spTgt spid="3">
                                            <p:txEl>
                                              <p:pRg st="4" end="4"/>
                                            </p:txEl>
                                          </p:spTgt>
                                        </p:tgtEl>
                                      </p:cBhvr>
                                    </p:animEffect>
                                  </p:childTnLst>
                                </p:cTn>
                              </p:par>
                              <p:par>
                                <p:cTn id="55" presetID="55" presetClass="entr" presetSubtype="0" fill="hold"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5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9" dur="1000"/>
                                        <p:tgtEl>
                                          <p:spTgt spid="3">
                                            <p:txEl>
                                              <p:pRg st="5" end="5"/>
                                            </p:txEl>
                                          </p:spTgt>
                                        </p:tgtEl>
                                      </p:cBhvr>
                                    </p:animEffect>
                                  </p:childTnLst>
                                </p:cTn>
                              </p:par>
                              <p:par>
                                <p:cTn id="60" presetID="55" presetClass="entr" presetSubtype="0" fill="hold" nodeType="with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calcmode="lin" valueType="num">
                                      <p:cBhvr>
                                        <p:cTn id="62"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63"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6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611560" y="476672"/>
            <a:ext cx="7924800" cy="2692896"/>
          </a:xfrm>
        </p:spPr>
        <p:txBody>
          <a:bodyPr/>
          <a:lstStyle/>
          <a:p>
            <a:pPr marL="0" indent="0">
              <a:buNone/>
            </a:pPr>
            <a:r>
              <a:rPr lang="pl-PL" dirty="0" smtClean="0"/>
              <a:t>	Pierwszym </a:t>
            </a:r>
            <a:r>
              <a:rPr lang="pl-PL" dirty="0"/>
              <a:t>zadaniem realizowanym podczas trwania projektu było poznanie różnic kulturowych występujących w obrządkach Świąt Wielkanocnych  Polaków i Rosjan. Dzięki tym zajęciom nieobce stały się dla uczniów słowa „Pascha”, „</a:t>
            </a:r>
            <a:r>
              <a:rPr lang="pl-PL" dirty="0" err="1"/>
              <a:t>Kulicz</a:t>
            </a:r>
            <a:r>
              <a:rPr lang="pl-PL" dirty="0"/>
              <a:t>” i „</a:t>
            </a:r>
            <a:r>
              <a:rPr lang="pl-PL" dirty="0" err="1"/>
              <a:t>Christos</a:t>
            </a:r>
            <a:r>
              <a:rPr lang="pl-PL" dirty="0"/>
              <a:t> </a:t>
            </a:r>
            <a:r>
              <a:rPr lang="pl-PL" dirty="0" err="1"/>
              <a:t>Woskries</a:t>
            </a:r>
            <a:r>
              <a:rPr lang="pl-PL" dirty="0"/>
              <a:t>”. Z dużym zaciekawieniem uczniowie oglądali i porównywali zdjęcia przestawiające tradycje Postu i Wielkiej Nocy w Rosji i Polsce.</a:t>
            </a:r>
          </a:p>
          <a:p>
            <a:pPr marL="0" indent="0">
              <a:buNone/>
            </a:pPr>
            <a:r>
              <a:rPr lang="pl-PL" dirty="0" smtClean="0"/>
              <a:t>	Kolejnym </a:t>
            </a:r>
            <a:r>
              <a:rPr lang="pl-PL" dirty="0"/>
              <a:t>ciekawym zajęciem było zorganizowanie Wielkanocnego konkursu plastyczno – </a:t>
            </a:r>
            <a:r>
              <a:rPr lang="pl-PL" sz="1600" dirty="0"/>
              <a:t>językowy</a:t>
            </a:r>
            <a:r>
              <a:rPr lang="pl-PL" dirty="0"/>
              <a:t> na najładniejszą kartkę świąteczną oraz na najładniejsze życzenia świąteczne pisane w języku rosyjskim. Prace można było obejrzeć na zorganizowanej w szkole wystawie. </a:t>
            </a:r>
          </a:p>
          <a:p>
            <a:pPr marL="0" indent="0">
              <a:buNone/>
            </a:pPr>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288914"/>
            <a:ext cx="3096344" cy="2059069"/>
          </a:xfrm>
          <a:prstGeom prst="rect">
            <a:avLst/>
          </a:prstGeom>
          <a:ln>
            <a:noFill/>
          </a:ln>
          <a:effectLst>
            <a:softEdge rad="112500"/>
          </a:effectLst>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7074" y="2903064"/>
            <a:ext cx="2640339" cy="3970409"/>
          </a:xfrm>
          <a:prstGeom prst="rect">
            <a:avLst/>
          </a:prstGeom>
          <a:ln>
            <a:noFill/>
          </a:ln>
          <a:effectLst>
            <a:softEdge rad="112500"/>
          </a:effectLst>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3288914"/>
            <a:ext cx="3011402" cy="2002582"/>
          </a:xfrm>
          <a:prstGeom prst="rect">
            <a:avLst/>
          </a:prstGeom>
          <a:ln>
            <a:noFill/>
          </a:ln>
          <a:effectLst>
            <a:softEdge rad="112500"/>
          </a:effectLst>
        </p:spPr>
      </p:pic>
    </p:spTree>
    <p:extLst>
      <p:ext uri="{BB962C8B-B14F-4D97-AF65-F5344CB8AC3E}">
        <p14:creationId xmlns:p14="http://schemas.microsoft.com/office/powerpoint/2010/main" val="237141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608171" y="1126198"/>
            <a:ext cx="7924800" cy="4114800"/>
          </a:xfrm>
        </p:spPr>
        <p:txBody>
          <a:bodyPr>
            <a:normAutofit fontScale="92500" lnSpcReduction="10000"/>
          </a:bodyPr>
          <a:lstStyle/>
          <a:p>
            <a:pPr marL="0" indent="0" algn="just">
              <a:buNone/>
            </a:pPr>
            <a:r>
              <a:rPr lang="pl-PL" dirty="0"/>
              <a:t>Pstryk! Jedno naciśnięcie guzika telewizyjnego pilota i w sekundzie otwiera się przed nami „magiczne okno” na cały świat. Jednak owo pstryknięcie, dzięki któremu możemy oglądać dowolny program, serial, wiadomości czy reklamy, to tak naprawdę wielogodzinna praca całego sztabu ludzi w studiu pełnym kamer i świateł. </a:t>
            </a:r>
          </a:p>
          <a:p>
            <a:pPr marL="0" indent="0" algn="just">
              <a:buNone/>
            </a:pPr>
            <a:r>
              <a:rPr lang="pl-PL" dirty="0"/>
              <a:t>Dnia 5 maja młodzież z Zespołu Szkół Specjalnych im. Janusza Korczaka w Kcyni miała okazję poznać bliżej funkcjonowanie Telewizji Polskiej w jej naturalnych warunkach. Podpatrzeć pracę prezenterów i dziennikarzy, wcielić się w rolę operatorów kamer oraz oświetleniowców. </a:t>
            </a:r>
          </a:p>
          <a:p>
            <a:pPr marL="0" indent="0" algn="just">
              <a:buNone/>
            </a:pPr>
            <a:r>
              <a:rPr lang="pl-PL" dirty="0"/>
              <a:t>Ach! Uff! Zdziwieniom nie było końca. Młodzi obserwatorzy zgodnie doszli do wniosku, iż dzięki wycieczce do telewizji stali się bardziej świadomymi odbiorcami kultury masowej. „Dziennikarze pracują cały dzień, aby do nas dotarły najświeższe wiadomości w pigułce z całego świata. Teraz wiemy, że praca w telewizji to godziny nagrań, często nerwów, aby zdążyć z emisją , nie pomylić nazwisk gości i poprawnie się wysławiać. Praca w telewizji to wielka odpowiedzialność!”- podkreślali pełni wrażeń.</a:t>
            </a:r>
            <a:r>
              <a:rPr lang="pl-PL" b="1" dirty="0"/>
              <a:t> </a:t>
            </a:r>
            <a:endParaRPr lang="pl-PL" dirty="0"/>
          </a:p>
          <a:p>
            <a:pPr marL="0" indent="0" algn="just">
              <a:buNone/>
            </a:pPr>
            <a:r>
              <a:rPr lang="pl-PL" b="1" dirty="0"/>
              <a:t>Organizatorki wycieczki podkreślają, iż najwięcej uczymy się doświadczając, obserwując, dotykając, uczestnicząc czynnie w wydarzeniu jako jego sprawcy, dlatego dla uczniów naszej placówki  to doskonałe i atrakcyjne w formie lekcje „poza ławką”.</a:t>
            </a:r>
            <a:endParaRPr lang="pl-PL" dirty="0"/>
          </a:p>
          <a:p>
            <a:pPr marL="0" indent="0">
              <a:buNone/>
            </a:pPr>
            <a:endParaRPr lang="pl-PL" dirty="0"/>
          </a:p>
        </p:txBody>
      </p:sp>
      <p:sp>
        <p:nvSpPr>
          <p:cNvPr id="4" name="pole tekstowe 3"/>
          <p:cNvSpPr txBox="1"/>
          <p:nvPr/>
        </p:nvSpPr>
        <p:spPr>
          <a:xfrm>
            <a:off x="250091" y="110535"/>
            <a:ext cx="8640960" cy="1261884"/>
          </a:xfrm>
          <a:prstGeom prst="rect">
            <a:avLst/>
          </a:prstGeom>
          <a:noFill/>
        </p:spPr>
        <p:txBody>
          <a:bodyPr wrap="square" rtlCol="0">
            <a:spAutoFit/>
          </a:bodyPr>
          <a:lstStyle/>
          <a:p>
            <a:pPr algn="ctr"/>
            <a:r>
              <a:rPr lang="pl-PL" sz="2800" b="1" dirty="0">
                <a:solidFill>
                  <a:srgbClr val="FFFF00"/>
                </a:solidFill>
              </a:rPr>
              <a:t>Z drugiej strony ekranu, </a:t>
            </a:r>
            <a:endParaRPr lang="pl-PL" sz="2800" b="1" dirty="0" smtClean="0">
              <a:solidFill>
                <a:srgbClr val="FFFF00"/>
              </a:solidFill>
            </a:endParaRPr>
          </a:p>
          <a:p>
            <a:pPr algn="ctr"/>
            <a:r>
              <a:rPr lang="pl-PL" sz="2800" b="1" dirty="0" smtClean="0">
                <a:solidFill>
                  <a:srgbClr val="FFFF00"/>
                </a:solidFill>
              </a:rPr>
              <a:t>czyli </a:t>
            </a:r>
            <a:r>
              <a:rPr lang="pl-PL" sz="2800" b="1" dirty="0">
                <a:solidFill>
                  <a:srgbClr val="FFFF00"/>
                </a:solidFill>
              </a:rPr>
              <a:t>młodzież z „Korczaka” gościnnie w TVP BYDGOSZCZ</a:t>
            </a:r>
            <a:endParaRPr lang="pl-PL" sz="2800" dirty="0">
              <a:solidFill>
                <a:srgbClr val="FFFF00"/>
              </a:solidFill>
            </a:endParaRPr>
          </a:p>
          <a:p>
            <a:pPr algn="ctr"/>
            <a:endParaRPr lang="pl-PL" sz="2000" dirty="0"/>
          </a:p>
        </p:txBody>
      </p:sp>
    </p:spTree>
    <p:extLst>
      <p:ext uri="{BB962C8B-B14F-4D97-AF65-F5344CB8AC3E}">
        <p14:creationId xmlns:p14="http://schemas.microsoft.com/office/powerpoint/2010/main" val="382017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039" y="507240"/>
            <a:ext cx="2909320" cy="2181990"/>
          </a:xfrm>
          <a:prstGeom prst="rect">
            <a:avLst/>
          </a:prstGeom>
          <a:ln>
            <a:noFill/>
          </a:ln>
          <a:effectLst>
            <a:softEdge rad="112500"/>
          </a:effectLst>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3714" y="3364049"/>
            <a:ext cx="2883453" cy="2162590"/>
          </a:xfrm>
          <a:prstGeom prst="rect">
            <a:avLst/>
          </a:prstGeom>
          <a:ln>
            <a:noFill/>
          </a:ln>
          <a:effectLst>
            <a:softEdge rad="112500"/>
          </a:effectLst>
        </p:spPr>
      </p:pic>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4798" y="527960"/>
            <a:ext cx="2854067" cy="2140550"/>
          </a:xfrm>
          <a:prstGeom prst="rect">
            <a:avLst/>
          </a:prstGeom>
          <a:ln>
            <a:noFill/>
          </a:ln>
          <a:effectLst>
            <a:softEdge rad="112500"/>
          </a:effectLst>
        </p:spPr>
      </p:pic>
      <p:pic>
        <p:nvPicPr>
          <p:cNvPr id="5" name="Obraz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9872" y="1575780"/>
            <a:ext cx="2438400" cy="3252216"/>
          </a:xfrm>
          <a:prstGeom prst="rect">
            <a:avLst/>
          </a:prstGeom>
          <a:ln>
            <a:noFill/>
          </a:ln>
          <a:effectLst>
            <a:softEdge rad="112500"/>
          </a:effectLst>
        </p:spPr>
      </p:pic>
      <p:pic>
        <p:nvPicPr>
          <p:cNvPr id="6" name="Obraz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3364049"/>
            <a:ext cx="2942456" cy="2206842"/>
          </a:xfrm>
          <a:prstGeom prst="rect">
            <a:avLst/>
          </a:prstGeom>
          <a:ln>
            <a:noFill/>
          </a:ln>
          <a:effectLst>
            <a:softEdge rad="112500"/>
          </a:effectLst>
        </p:spPr>
      </p:pic>
    </p:spTree>
    <p:extLst>
      <p:ext uri="{BB962C8B-B14F-4D97-AF65-F5344CB8AC3E}">
        <p14:creationId xmlns:p14="http://schemas.microsoft.com/office/powerpoint/2010/main" val="254503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67544" y="692696"/>
            <a:ext cx="8208912" cy="2831544"/>
          </a:xfrm>
          <a:prstGeom prst="rect">
            <a:avLst/>
          </a:prstGeom>
          <a:noFill/>
        </p:spPr>
        <p:txBody>
          <a:bodyPr wrap="square" rtlCol="0">
            <a:spAutoFit/>
          </a:bodyPr>
          <a:lstStyle/>
          <a:p>
            <a:pPr algn="just"/>
            <a:r>
              <a:rPr lang="pl-PL" sz="1600" dirty="0"/>
              <a:t>Kolejnym planowanym działaniem zajęć pozalekcyjnych </a:t>
            </a:r>
            <a:r>
              <a:rPr lang="pl-PL" sz="1600" dirty="0" err="1"/>
              <a:t>pt</a:t>
            </a:r>
            <a:r>
              <a:rPr lang="pl-PL" sz="1600" dirty="0"/>
              <a:t>: „MAGICZNE </a:t>
            </a:r>
            <a:r>
              <a:rPr lang="pl-PL" sz="1600" dirty="0" smtClean="0"/>
              <a:t>ROZDROŻA  </a:t>
            </a:r>
            <a:r>
              <a:rPr lang="pl-PL" sz="1600" dirty="0"/>
              <a:t>KULTURY” była lekcja na temat różnic jakie występują w kulturach Rosji </a:t>
            </a:r>
            <a:r>
              <a:rPr lang="pl-PL" sz="1600" dirty="0" smtClean="0"/>
              <a:t> i </a:t>
            </a:r>
            <a:r>
              <a:rPr lang="pl-PL" sz="1600" dirty="0"/>
              <a:t>Polski. Uczniowie po przeprowadzonej pogadance na temat pogłębiania wiedzy o tradycjach państw ze sobą sąsiadujących, pielęgnowaniu i kultywowaniu tradycji, a także o posiadaniu poczucia przynależności i związku z dziedzictwem kultury, mieli możliwość przedstawienia tych różnic za pomocą „kredki i pędzla”. </a:t>
            </a:r>
          </a:p>
          <a:p>
            <a:pPr algn="just"/>
            <a:r>
              <a:rPr lang="pl-PL" sz="1600" dirty="0"/>
              <a:t>Efektem końcowym lekcji są plakaty przedstawiające: </a:t>
            </a:r>
          </a:p>
          <a:p>
            <a:pPr algn="just"/>
            <a:r>
              <a:rPr lang="pl-PL" sz="1600" dirty="0"/>
              <a:t>- stroje ludowe państw Rosji i Polski;</a:t>
            </a:r>
          </a:p>
          <a:p>
            <a:pPr algn="just"/>
            <a:r>
              <a:rPr lang="pl-PL" sz="1600" dirty="0"/>
              <a:t>- flagi państwowe Rosji i Polski,</a:t>
            </a:r>
          </a:p>
          <a:p>
            <a:pPr algn="just"/>
            <a:r>
              <a:rPr lang="pl-PL" sz="1600" dirty="0"/>
              <a:t>- prace multimedialne </a:t>
            </a:r>
          </a:p>
          <a:p>
            <a:pPr algn="just"/>
            <a:r>
              <a:rPr lang="pl-PL" sz="1600" dirty="0"/>
              <a:t>a także albumy dotyczące Rosji – stolicy, historii państwa, największych zabytków państwa.</a:t>
            </a:r>
          </a:p>
          <a:p>
            <a:endParaRPr lang="pl-PL" dirty="0"/>
          </a:p>
        </p:txBody>
      </p:sp>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3284984"/>
            <a:ext cx="1560576" cy="2340864"/>
          </a:xfrm>
          <a:prstGeom prst="rect">
            <a:avLst/>
          </a:prstGeom>
          <a:ln>
            <a:noFill/>
          </a:ln>
          <a:effectLst>
            <a:softEdge rad="112500"/>
          </a:effectLst>
        </p:spPr>
      </p:pic>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3284984"/>
            <a:ext cx="1560576" cy="2340864"/>
          </a:xfrm>
          <a:prstGeom prst="rect">
            <a:avLst/>
          </a:prstGeom>
          <a:ln>
            <a:noFill/>
          </a:ln>
          <a:effectLst>
            <a:softEdge rad="112500"/>
          </a:effectLst>
        </p:spPr>
      </p:pic>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712" y="4242816"/>
            <a:ext cx="2438400" cy="1627632"/>
          </a:xfrm>
          <a:prstGeom prst="rect">
            <a:avLst/>
          </a:prstGeom>
          <a:ln>
            <a:noFill/>
          </a:ln>
          <a:effectLst>
            <a:softEdge rad="112500"/>
          </a:effectLst>
        </p:spPr>
      </p:pic>
      <p:pic>
        <p:nvPicPr>
          <p:cNvPr id="6" name="Obraz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6016" y="4242816"/>
            <a:ext cx="2438400" cy="1627632"/>
          </a:xfrm>
          <a:prstGeom prst="rect">
            <a:avLst/>
          </a:prstGeom>
          <a:ln>
            <a:noFill/>
          </a:ln>
          <a:effectLst>
            <a:softEdge rad="112500"/>
          </a:effectLst>
        </p:spPr>
      </p:pic>
    </p:spTree>
    <p:extLst>
      <p:ext uri="{BB962C8B-B14F-4D97-AF65-F5344CB8AC3E}">
        <p14:creationId xmlns:p14="http://schemas.microsoft.com/office/powerpoint/2010/main" val="311443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par>
                                <p:cTn id="28" presetID="5" presetClass="entr" presetSubtype="1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heckerboard(across)">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linds(horizontal)">
                                      <p:cBhvr>
                                        <p:cTn id="35" dur="500"/>
                                        <p:tgtEl>
                                          <p:spTgt spid="3"/>
                                        </p:tgtEl>
                                      </p:cBhvr>
                                    </p:animEffect>
                                  </p:childTnLst>
                                </p:cTn>
                              </p:par>
                              <p:par>
                                <p:cTn id="36" presetID="3" presetClass="entr" presetSubtype="1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linds(horizontal)">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83568" y="404664"/>
            <a:ext cx="7776864" cy="984885"/>
          </a:xfrm>
          <a:prstGeom prst="rect">
            <a:avLst/>
          </a:prstGeom>
          <a:noFill/>
        </p:spPr>
        <p:txBody>
          <a:bodyPr wrap="square" rtlCol="0">
            <a:spAutoFit/>
          </a:bodyPr>
          <a:lstStyle/>
          <a:p>
            <a:pPr algn="ctr"/>
            <a:r>
              <a:rPr lang="pl-PL" sz="2000" b="1" i="1" dirty="0">
                <a:solidFill>
                  <a:srgbClr val="FFFF00"/>
                </a:solidFill>
              </a:rPr>
              <a:t>ZA SZKLANYM EKRANEM czyli VII Międzyszkolne Spotkanie Integracyjne KORCZAKIADA 2011</a:t>
            </a:r>
            <a:endParaRPr lang="pl-PL" sz="2000" b="1" dirty="0">
              <a:solidFill>
                <a:srgbClr val="FFFF00"/>
              </a:solidFill>
            </a:endParaRPr>
          </a:p>
          <a:p>
            <a:endParaRPr lang="pl-PL" dirty="0"/>
          </a:p>
        </p:txBody>
      </p:sp>
      <p:sp>
        <p:nvSpPr>
          <p:cNvPr id="3" name="pole tekstowe 2"/>
          <p:cNvSpPr txBox="1"/>
          <p:nvPr/>
        </p:nvSpPr>
        <p:spPr>
          <a:xfrm>
            <a:off x="575556" y="1554737"/>
            <a:ext cx="7992888" cy="5262979"/>
          </a:xfrm>
          <a:prstGeom prst="rect">
            <a:avLst/>
          </a:prstGeom>
          <a:noFill/>
        </p:spPr>
        <p:txBody>
          <a:bodyPr wrap="square" rtlCol="0">
            <a:spAutoFit/>
          </a:bodyPr>
          <a:lstStyle/>
          <a:p>
            <a:pPr algn="just"/>
            <a:r>
              <a:rPr lang="pl-PL" sz="1600" dirty="0"/>
              <a:t>Tradycyjnie już w maju, kiedy dni są przyjemnie cieple i zapowiadają zbliżające się wakacje zapraszamy do naszej placówki, Zespołu Szkół Specjalnych w Kcyni, zaprzyjaźnione szkoły z całego powiatu nakielskiego na coroczne spotkanie integracyjne pod hasłem </a:t>
            </a:r>
            <a:r>
              <a:rPr lang="pl-PL" sz="1600" b="1" i="1" dirty="0"/>
              <a:t>KORCZAKIADA</a:t>
            </a:r>
            <a:r>
              <a:rPr lang="pl-PL" sz="1600" dirty="0"/>
              <a:t>. Każdy rok przynosi inną tematykę spotkania.</a:t>
            </a:r>
          </a:p>
          <a:p>
            <a:pPr algn="just"/>
            <a:r>
              <a:rPr lang="pl-PL" sz="1600" dirty="0"/>
              <a:t>Tegoroczna </a:t>
            </a:r>
            <a:r>
              <a:rPr lang="pl-PL" sz="1600" dirty="0" err="1"/>
              <a:t>Korczakiada</a:t>
            </a:r>
            <a:r>
              <a:rPr lang="pl-PL" sz="1600" dirty="0"/>
              <a:t> 2011 została wpisana przez nas w projekt na zajęcia pozalekcyjne </a:t>
            </a:r>
            <a:r>
              <a:rPr lang="pl-PL" sz="1600" b="1" i="1" dirty="0"/>
              <a:t>Magiczne rozdroża kultury</a:t>
            </a:r>
            <a:r>
              <a:rPr lang="pl-PL" sz="1600" dirty="0"/>
              <a:t>, który jako polonistki od kilku miesięcy prowadzimy w naszej placówce. W bloku konkursów i wycieczek, które już się odbyły, a miały związek z kulturą mass mediów, </a:t>
            </a:r>
            <a:r>
              <a:rPr lang="pl-PL" sz="1600" dirty="0" err="1"/>
              <a:t>Korczakiadę</a:t>
            </a:r>
            <a:r>
              <a:rPr lang="pl-PL" sz="1600" dirty="0"/>
              <a:t> poświęciłyśmy  tematyce telewizji i świadomego jej odbioru- </a:t>
            </a:r>
            <a:r>
              <a:rPr lang="pl-PL" sz="1600" b="1" i="1" dirty="0"/>
              <a:t>Za szklanym ekranem.</a:t>
            </a:r>
            <a:endParaRPr lang="pl-PL" sz="1600" dirty="0"/>
          </a:p>
          <a:p>
            <a:pPr algn="just"/>
            <a:r>
              <a:rPr lang="pl-PL" sz="1600" dirty="0"/>
              <a:t>Dnia 19 maja w sali OSP w Kcyni do rozgrywek stanęły grupy 2-osobowe z podstawowych szkół masowych (Laskownica, Palmierowo, Kołaczkowo i Kcynia) oraz gimnazjów specjalnych (Karnowo i gospodarze).</a:t>
            </a:r>
          </a:p>
          <a:p>
            <a:pPr algn="just"/>
            <a:r>
              <a:rPr lang="pl-PL" sz="1600" dirty="0"/>
              <a:t>Przygotowałyśmy prezentację multimedialną, aby przypomnieć postać wielkiego człowieka- patrona naszej szkoły i imprezy- Janusza Korczaka, która była wstępem do zadań konkursowych. A były to: kalambury, krzyżówka tematyczna, odgadywanie nazwisk prezenterów telewizyjnych i programów według prezentacji slajdów, popisywanie się znajomością pojęć ze słowniczka teatralnego i inne. Grupy dzielnie rywalizowały, bo walczyć było naprawdę o co! Mp3, przenośna pamięć, słuchawki, deskorolki, zestawy przyborów w plecakach z filmu </a:t>
            </a:r>
            <a:r>
              <a:rPr lang="pl-PL" sz="1600" i="1" dirty="0"/>
              <a:t>Zmierzch</a:t>
            </a:r>
            <a:r>
              <a:rPr lang="pl-PL" sz="1600" dirty="0"/>
              <a:t>, magnetofon, słowniki, puzzle i inne niespodzianki- cały stół obfitości! Każdy uczeń wybierał nagrodę indywidualnie, a opiekunowie dla szkół. Nagrody wręczyła dyrektor szkoły, p. </a:t>
            </a:r>
            <a:r>
              <a:rPr lang="pl-PL" sz="1600" b="1" dirty="0"/>
              <a:t>Kamila </a:t>
            </a:r>
            <a:r>
              <a:rPr lang="pl-PL" sz="1600" b="1" dirty="0" err="1"/>
              <a:t>Marosz</a:t>
            </a:r>
            <a:r>
              <a:rPr lang="pl-PL" sz="1600" dirty="0"/>
              <a:t>. </a:t>
            </a:r>
            <a:r>
              <a:rPr lang="pl-PL" sz="1600" b="1" dirty="0"/>
              <a:t>Wyniki zmagań: I miejsce SP Laskownica, II miejsce SP Kcynia, III miejsce Palmierowo, IV miejsce SP Kołaczkowo, V miejsce ZSS Karnowo i VI miejsce gospodarze.</a:t>
            </a:r>
            <a:r>
              <a:rPr lang="pl-PL" sz="1600" dirty="0"/>
              <a:t> </a:t>
            </a:r>
          </a:p>
          <a:p>
            <a:endParaRPr lang="pl-PL" sz="1600" dirty="0"/>
          </a:p>
        </p:txBody>
      </p:sp>
    </p:spTree>
    <p:extLst>
      <p:ext uri="{BB962C8B-B14F-4D97-AF65-F5344CB8AC3E}">
        <p14:creationId xmlns:p14="http://schemas.microsoft.com/office/powerpoint/2010/main" val="133499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569" y="332656"/>
            <a:ext cx="4120652" cy="2740234"/>
          </a:xfrm>
          <a:prstGeom prst="rect">
            <a:avLst/>
          </a:prstGeom>
          <a:ln>
            <a:noFill/>
          </a:ln>
          <a:effectLst>
            <a:softEdge rad="112500"/>
          </a:effectLst>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8174" y="341820"/>
            <a:ext cx="4114743" cy="2736304"/>
          </a:xfrm>
          <a:prstGeom prst="rect">
            <a:avLst/>
          </a:prstGeom>
          <a:ln>
            <a:noFill/>
          </a:ln>
          <a:effectLst>
            <a:softEdge rad="112500"/>
          </a:effectLst>
        </p:spPr>
      </p:pic>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072" y="3186353"/>
            <a:ext cx="4120652" cy="2740233"/>
          </a:xfrm>
          <a:prstGeom prst="rect">
            <a:avLst/>
          </a:prstGeom>
          <a:ln>
            <a:noFill/>
          </a:ln>
          <a:effectLst>
            <a:softEdge rad="112500"/>
          </a:effectLst>
        </p:spPr>
      </p:pic>
      <p:pic>
        <p:nvPicPr>
          <p:cNvPr id="5" name="Obraz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8134" y="3212976"/>
            <a:ext cx="4080617" cy="2713610"/>
          </a:xfrm>
          <a:prstGeom prst="rect">
            <a:avLst/>
          </a:prstGeom>
          <a:ln>
            <a:noFill/>
          </a:ln>
          <a:effectLst>
            <a:softEdge rad="112500"/>
          </a:effectLst>
        </p:spPr>
      </p:pic>
    </p:spTree>
    <p:extLst>
      <p:ext uri="{BB962C8B-B14F-4D97-AF65-F5344CB8AC3E}">
        <p14:creationId xmlns:p14="http://schemas.microsoft.com/office/powerpoint/2010/main" val="252881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Left)">
                                      <p:cBhvr>
                                        <p:cTn id="15" dur="500"/>
                                        <p:tgtEl>
                                          <p:spTgt spid="3"/>
                                        </p:tgtEl>
                                      </p:cBhvr>
                                    </p:animEffect>
                                  </p:childTnLst>
                                </p:cTn>
                              </p:par>
                              <p:par>
                                <p:cTn id="16" presetID="18" presetClass="entr" presetSubtype="1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trips(down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oryzont">
  <a:themeElements>
    <a:clrScheme name="Horyzont">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yzont">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yzont">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77</TotalTime>
  <Words>986</Words>
  <Application>Microsoft Office PowerPoint</Application>
  <PresentationFormat>Pokaz na ekranie (4:3)</PresentationFormat>
  <Paragraphs>47</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Horyzont</vt:lpstr>
      <vt:lpstr>Projekt na zajęcia pozalekcyjne</vt:lpstr>
      <vt:lpstr>Prezentacja programu PowerPoint</vt:lpstr>
      <vt:lpstr>Mistrz ortografii 18-04-2011</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na zajęcia pozalekcyjne</dc:title>
  <dc:creator>wimar</dc:creator>
  <cp:lastModifiedBy>wimar</cp:lastModifiedBy>
  <cp:revision>8</cp:revision>
  <dcterms:created xsi:type="dcterms:W3CDTF">2011-09-13T13:29:05Z</dcterms:created>
  <dcterms:modified xsi:type="dcterms:W3CDTF">2011-09-13T16:19:05Z</dcterms:modified>
</cp:coreProperties>
</file>